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gif" ContentType="image/gif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0"/>
    <p:restoredTop sz="94721"/>
  </p:normalViewPr>
  <p:slideViewPr>
    <p:cSldViewPr snapToGrid="0" snapToObjects="1">
      <p:cViewPr varScale="1">
        <p:scale>
          <a:sx n="114" d="100"/>
          <a:sy n="114" d="100"/>
        </p:scale>
        <p:origin x="4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9/25/17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628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9/25/17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105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9/25/17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99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9/25/17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002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9/25/17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744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9/25/17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190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9/25/17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279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9/25/17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98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9/25/17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26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9/25/17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578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CD7B-B7E5-1A47-A2D4-DF257AAD5134}" type="datetimeFigureOut">
              <a:rPr lang="en-US" smtClean="0"/>
              <a:t>9/25/17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024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CD7B-B7E5-1A47-A2D4-DF257AAD5134}" type="datetimeFigureOut">
              <a:rPr lang="en-US" smtClean="0"/>
              <a:t>9/25/17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38AA0-79BC-544F-A481-B93C1DB0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551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4" Type="http://schemas.openxmlformats.org/officeDocument/2006/relationships/image" Target="../media/image2.png"/><Relationship Id="rId5" Type="http://schemas.openxmlformats.org/officeDocument/2006/relationships/image" Target="../media/image3.tiff"/><Relationship Id="rId6" Type="http://schemas.openxmlformats.org/officeDocument/2006/relationships/image" Target="../media/image4.tiff"/><Relationship Id="rId7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www.ceitec.cz/phd-school/t174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630" y="84663"/>
            <a:ext cx="649338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B050"/>
                </a:solidFill>
              </a:rPr>
              <a:t>Počítačové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studie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dislokací</a:t>
            </a:r>
            <a:r>
              <a:rPr lang="en-US" sz="2000" b="1" dirty="0" smtClean="0">
                <a:solidFill>
                  <a:srgbClr val="00B050"/>
                </a:solidFill>
              </a:rPr>
              <a:t> v </a:t>
            </a:r>
            <a:r>
              <a:rPr lang="en-US" sz="2000" b="1" dirty="0" err="1" smtClean="0">
                <a:solidFill>
                  <a:srgbClr val="00B050"/>
                </a:solidFill>
              </a:rPr>
              <a:t>polovodičích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na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bázi</a:t>
            </a:r>
            <a:r>
              <a:rPr lang="en-US" sz="2000" b="1" dirty="0" smtClean="0">
                <a:solidFill>
                  <a:srgbClr val="00B050"/>
                </a:solidFill>
              </a:rPr>
              <a:t> III-</a:t>
            </a:r>
            <a:r>
              <a:rPr lang="en-US" sz="2000" b="1" dirty="0" err="1" smtClean="0">
                <a:solidFill>
                  <a:srgbClr val="00B050"/>
                </a:solidFill>
              </a:rPr>
              <a:t>nitridů</a:t>
            </a:r>
            <a:endParaRPr lang="en-US" sz="2000" dirty="0" smtClean="0"/>
          </a:p>
          <a:p>
            <a:r>
              <a:rPr lang="cs-CZ" sz="1400" dirty="0" smtClean="0"/>
              <a:t>CEITEC Ph.D. </a:t>
            </a:r>
            <a:r>
              <a:rPr lang="cs-CZ" sz="1400" dirty="0" err="1" smtClean="0"/>
              <a:t>School</a:t>
            </a:r>
            <a:r>
              <a:rPr lang="cs-CZ" sz="1400" dirty="0" smtClean="0"/>
              <a:t>, </a:t>
            </a:r>
            <a:r>
              <a:rPr lang="en-US" sz="1400" dirty="0" smtClean="0"/>
              <a:t>Advanced </a:t>
            </a:r>
            <a:r>
              <a:rPr lang="en-US" sz="1400" dirty="0"/>
              <a:t>Materials and </a:t>
            </a:r>
            <a:r>
              <a:rPr lang="en-US" sz="1400" dirty="0" err="1"/>
              <a:t>Nanosciences</a:t>
            </a:r>
            <a:r>
              <a:rPr lang="en-US" sz="1400" dirty="0"/>
              <a:t> </a:t>
            </a:r>
            <a:r>
              <a:rPr lang="en-US" sz="1400" dirty="0" err="1" smtClean="0"/>
              <a:t>Programme</a:t>
            </a:r>
            <a:endParaRPr lang="en-US" sz="1400" dirty="0" smtClean="0"/>
          </a:p>
          <a:p>
            <a:r>
              <a:rPr lang="en-US" sz="1400" dirty="0" err="1" smtClean="0"/>
              <a:t>školitel</a:t>
            </a:r>
            <a:r>
              <a:rPr lang="en-US" sz="1400" dirty="0" smtClean="0"/>
              <a:t>:	</a:t>
            </a:r>
            <a:r>
              <a:rPr lang="en-US" sz="1400" b="1" dirty="0" smtClean="0"/>
              <a:t>doc. </a:t>
            </a:r>
            <a:r>
              <a:rPr lang="en-US" sz="1400" b="1" dirty="0" err="1" smtClean="0"/>
              <a:t>Ing</a:t>
            </a:r>
            <a:r>
              <a:rPr lang="en-US" sz="1400" b="1" dirty="0" smtClean="0"/>
              <a:t>. Roman </a:t>
            </a:r>
            <a:r>
              <a:rPr lang="en-US" sz="1400" b="1" dirty="0" err="1" smtClean="0"/>
              <a:t>Gröger</a:t>
            </a:r>
            <a:r>
              <a:rPr lang="en-US" sz="1400" b="1" dirty="0" smtClean="0"/>
              <a:t>, Ph.D. </a:t>
            </a:r>
            <a:r>
              <a:rPr lang="en-US" sz="1400" dirty="0" smtClean="0"/>
              <a:t>(</a:t>
            </a:r>
            <a:r>
              <a:rPr lang="en-US" sz="1400" dirty="0" err="1" smtClean="0"/>
              <a:t>groger@ipm.cz</a:t>
            </a:r>
            <a:r>
              <a:rPr lang="en-US" sz="1400" dirty="0" smtClean="0"/>
              <a:t>)</a:t>
            </a:r>
          </a:p>
          <a:p>
            <a:endParaRPr lang="en-US" dirty="0" smtClean="0"/>
          </a:p>
          <a:p>
            <a:r>
              <a:rPr lang="en-US" sz="1200" dirty="0" err="1" smtClean="0"/>
              <a:t>Seznámení</a:t>
            </a:r>
            <a:r>
              <a:rPr lang="en-US" sz="1200" dirty="0" smtClean="0"/>
              <a:t> se s </a:t>
            </a:r>
            <a:r>
              <a:rPr lang="en-US" sz="1200" dirty="0" err="1" smtClean="0"/>
              <a:t>novým</a:t>
            </a:r>
            <a:r>
              <a:rPr lang="en-US" sz="1200" dirty="0" smtClean="0"/>
              <a:t> </a:t>
            </a:r>
            <a:r>
              <a:rPr lang="en-US" sz="1200" dirty="0" err="1" smtClean="0"/>
              <a:t>popisem</a:t>
            </a:r>
            <a:r>
              <a:rPr lang="en-US" sz="1200" dirty="0" smtClean="0"/>
              <a:t> </a:t>
            </a:r>
            <a:r>
              <a:rPr lang="en-US" sz="1200" dirty="0" err="1" smtClean="0"/>
              <a:t>vazebních</a:t>
            </a:r>
            <a:r>
              <a:rPr lang="en-US" sz="1200" dirty="0" smtClean="0"/>
              <a:t> </a:t>
            </a:r>
            <a:r>
              <a:rPr lang="en-US" sz="1200" dirty="0" err="1" smtClean="0"/>
              <a:t>sil</a:t>
            </a:r>
            <a:r>
              <a:rPr lang="en-US" sz="1200" dirty="0" smtClean="0"/>
              <a:t> v III-</a:t>
            </a:r>
            <a:r>
              <a:rPr lang="en-US" sz="1200" dirty="0" err="1" smtClean="0"/>
              <a:t>nitridech</a:t>
            </a:r>
            <a:r>
              <a:rPr lang="en-US" sz="1200" dirty="0" smtClean="0"/>
              <a:t> </a:t>
            </a:r>
            <a:r>
              <a:rPr lang="en-US" sz="1200" dirty="0" err="1" smtClean="0"/>
              <a:t>zahrnující</a:t>
            </a:r>
            <a:r>
              <a:rPr lang="en-US" sz="1200" dirty="0" smtClean="0"/>
              <a:t> </a:t>
            </a:r>
            <a:r>
              <a:rPr lang="en-US" sz="1200" dirty="0" err="1" smtClean="0"/>
              <a:t>kovalentní</a:t>
            </a:r>
            <a:r>
              <a:rPr lang="en-US" sz="1200" dirty="0" smtClean="0"/>
              <a:t> a </a:t>
            </a:r>
            <a:r>
              <a:rPr lang="en-US" sz="1200" dirty="0" err="1" smtClean="0"/>
              <a:t>iontovou</a:t>
            </a:r>
            <a:r>
              <a:rPr lang="en-US" sz="1200" dirty="0" smtClean="0"/>
              <a:t> </a:t>
            </a:r>
            <a:r>
              <a:rPr lang="en-US" sz="1200" dirty="0" err="1" smtClean="0"/>
              <a:t>vazbu</a:t>
            </a:r>
            <a:r>
              <a:rPr lang="en-US" sz="1200" dirty="0" smtClean="0"/>
              <a:t>.</a:t>
            </a:r>
          </a:p>
          <a:p>
            <a:r>
              <a:rPr lang="en-US" sz="1200" dirty="0" err="1" smtClean="0"/>
              <a:t>Počítačové</a:t>
            </a:r>
            <a:r>
              <a:rPr lang="en-US" sz="1200" dirty="0" smtClean="0"/>
              <a:t> </a:t>
            </a:r>
            <a:r>
              <a:rPr lang="en-US" sz="1200" dirty="0" err="1" smtClean="0"/>
              <a:t>simulace</a:t>
            </a:r>
            <a:r>
              <a:rPr lang="en-US" sz="1200" dirty="0" smtClean="0"/>
              <a:t> </a:t>
            </a:r>
            <a:r>
              <a:rPr lang="en-US" sz="1200" dirty="0" err="1" smtClean="0"/>
              <a:t>struktury</a:t>
            </a:r>
            <a:r>
              <a:rPr lang="en-US" sz="1200" dirty="0" smtClean="0"/>
              <a:t> </a:t>
            </a:r>
            <a:r>
              <a:rPr lang="en-US" sz="1200" dirty="0" err="1" smtClean="0"/>
              <a:t>vláknových</a:t>
            </a:r>
            <a:r>
              <a:rPr lang="en-US" sz="1200" dirty="0" smtClean="0"/>
              <a:t> </a:t>
            </a:r>
            <a:r>
              <a:rPr lang="en-US" sz="1200" dirty="0" err="1" smtClean="0"/>
              <a:t>dislokací</a:t>
            </a:r>
            <a:r>
              <a:rPr lang="en-US" sz="1200" dirty="0" smtClean="0"/>
              <a:t> v </a:t>
            </a:r>
            <a:r>
              <a:rPr lang="en-US" sz="1200" dirty="0" err="1" smtClean="0"/>
              <a:t>AlN</a:t>
            </a:r>
            <a:r>
              <a:rPr lang="en-US" sz="1200" dirty="0" smtClean="0"/>
              <a:t> a v </a:t>
            </a:r>
            <a:r>
              <a:rPr lang="en-US" sz="1200" dirty="0" err="1" smtClean="0"/>
              <a:t>epitaxních</a:t>
            </a:r>
            <a:r>
              <a:rPr lang="en-US" sz="1200" dirty="0" smtClean="0"/>
              <a:t> </a:t>
            </a:r>
            <a:r>
              <a:rPr lang="en-US" sz="1200" dirty="0" err="1" smtClean="0"/>
              <a:t>filmech</a:t>
            </a:r>
            <a:r>
              <a:rPr lang="en-US" sz="1200" dirty="0" smtClean="0"/>
              <a:t> </a:t>
            </a:r>
            <a:r>
              <a:rPr lang="en-US" sz="1200" dirty="0" err="1" smtClean="0"/>
              <a:t>AlN</a:t>
            </a:r>
            <a:r>
              <a:rPr lang="en-US" sz="1200" dirty="0" smtClean="0"/>
              <a:t>/Si, </a:t>
            </a:r>
            <a:r>
              <a:rPr lang="en-US" sz="1200" dirty="0" err="1" smtClean="0"/>
              <a:t>zjištění</a:t>
            </a:r>
            <a:r>
              <a:rPr lang="en-US" sz="1200" dirty="0" smtClean="0"/>
              <a:t>   </a:t>
            </a:r>
          </a:p>
          <a:p>
            <a:r>
              <a:rPr lang="en-US" sz="1200" dirty="0"/>
              <a:t> </a:t>
            </a:r>
            <a:r>
              <a:rPr lang="en-US" sz="1200" dirty="0" smtClean="0"/>
              <a:t>    </a:t>
            </a:r>
            <a:r>
              <a:rPr lang="en-US" sz="1200" dirty="0" err="1" smtClean="0"/>
              <a:t>rozložení</a:t>
            </a:r>
            <a:r>
              <a:rPr lang="en-US" sz="1200" dirty="0" smtClean="0"/>
              <a:t> </a:t>
            </a:r>
            <a:r>
              <a:rPr lang="en-US" sz="1200" dirty="0" err="1" smtClean="0"/>
              <a:t>náboje</a:t>
            </a:r>
            <a:r>
              <a:rPr lang="en-US" sz="1200" dirty="0" smtClean="0"/>
              <a:t> v </a:t>
            </a:r>
            <a:r>
              <a:rPr lang="en-US" sz="1200" dirty="0" err="1" smtClean="0"/>
              <a:t>okolí</a:t>
            </a:r>
            <a:r>
              <a:rPr lang="en-US" sz="1200" dirty="0" smtClean="0"/>
              <a:t> </a:t>
            </a:r>
            <a:r>
              <a:rPr lang="en-US" sz="1200" dirty="0" err="1" smtClean="0"/>
              <a:t>těchto</a:t>
            </a:r>
            <a:r>
              <a:rPr lang="en-US" sz="1200" dirty="0" smtClean="0"/>
              <a:t> </a:t>
            </a:r>
            <a:r>
              <a:rPr lang="en-US" sz="1200" dirty="0" err="1" smtClean="0"/>
              <a:t>defektů</a:t>
            </a:r>
            <a:r>
              <a:rPr lang="en-US" sz="1200" dirty="0"/>
              <a:t> </a:t>
            </a:r>
            <a:r>
              <a:rPr lang="en-US" sz="1200" dirty="0" smtClean="0"/>
              <a:t>a </a:t>
            </a:r>
            <a:r>
              <a:rPr lang="en-US" sz="1200" dirty="0" err="1" smtClean="0"/>
              <a:t>korelace</a:t>
            </a:r>
            <a:r>
              <a:rPr lang="en-US" sz="1200" dirty="0" smtClean="0"/>
              <a:t> s XPS (</a:t>
            </a:r>
            <a:r>
              <a:rPr lang="en-US" sz="1200" dirty="0" err="1" smtClean="0"/>
              <a:t>rtg</a:t>
            </a:r>
            <a:r>
              <a:rPr lang="en-US" sz="1200" dirty="0" smtClean="0"/>
              <a:t>. </a:t>
            </a:r>
            <a:r>
              <a:rPr lang="en-US" sz="1200" dirty="0" err="1" smtClean="0"/>
              <a:t>fotoelektronovou</a:t>
            </a:r>
            <a:r>
              <a:rPr lang="en-US" sz="1200" dirty="0" smtClean="0"/>
              <a:t> </a:t>
            </a:r>
            <a:r>
              <a:rPr lang="en-US" sz="1200" dirty="0" err="1" smtClean="0"/>
              <a:t>spektoskopií</a:t>
            </a:r>
            <a:r>
              <a:rPr lang="en-US" sz="1200" dirty="0" smtClean="0"/>
              <a:t>).</a:t>
            </a:r>
          </a:p>
          <a:p>
            <a:r>
              <a:rPr lang="en-US" sz="1200" dirty="0" err="1" smtClean="0"/>
              <a:t>Simulace</a:t>
            </a:r>
            <a:r>
              <a:rPr lang="en-US" sz="1200" dirty="0" smtClean="0"/>
              <a:t> </a:t>
            </a:r>
            <a:r>
              <a:rPr lang="en-US" sz="1200" dirty="0" err="1" smtClean="0"/>
              <a:t>počátečního</a:t>
            </a:r>
            <a:r>
              <a:rPr lang="en-US" sz="1200" dirty="0" smtClean="0"/>
              <a:t> </a:t>
            </a:r>
            <a:r>
              <a:rPr lang="en-US" sz="1200" dirty="0" err="1" smtClean="0"/>
              <a:t>stádia</a:t>
            </a:r>
            <a:r>
              <a:rPr lang="en-US" sz="1200" dirty="0" smtClean="0"/>
              <a:t> </a:t>
            </a:r>
            <a:r>
              <a:rPr lang="en-US" sz="1200" dirty="0" err="1" smtClean="0"/>
              <a:t>epitaxe</a:t>
            </a:r>
            <a:r>
              <a:rPr lang="en-US" sz="1200" dirty="0" smtClean="0"/>
              <a:t> </a:t>
            </a:r>
            <a:r>
              <a:rPr lang="en-US" sz="1200" dirty="0" err="1" smtClean="0"/>
              <a:t>AlN</a:t>
            </a:r>
            <a:r>
              <a:rPr lang="en-US" sz="1200" dirty="0" smtClean="0"/>
              <a:t> </a:t>
            </a:r>
            <a:r>
              <a:rPr lang="en-US" sz="1200" dirty="0" err="1" smtClean="0"/>
              <a:t>na</a:t>
            </a:r>
            <a:r>
              <a:rPr lang="en-US" sz="1200" dirty="0" smtClean="0"/>
              <a:t> Si (</a:t>
            </a:r>
            <a:r>
              <a:rPr lang="en-US" sz="1200" dirty="0" err="1" smtClean="0"/>
              <a:t>vrstva</a:t>
            </a:r>
            <a:r>
              <a:rPr lang="en-US" sz="1200" dirty="0" smtClean="0"/>
              <a:t> </a:t>
            </a:r>
            <a:r>
              <a:rPr lang="en-US" sz="1200" dirty="0" err="1" smtClean="0"/>
              <a:t>po</a:t>
            </a:r>
            <a:r>
              <a:rPr lang="en-US" sz="1200" dirty="0" smtClean="0"/>
              <a:t> </a:t>
            </a:r>
            <a:r>
              <a:rPr lang="en-US" sz="1200" dirty="0" err="1" smtClean="0"/>
              <a:t>vrstvě</a:t>
            </a:r>
            <a:r>
              <a:rPr lang="en-US" sz="1200" dirty="0" smtClean="0"/>
              <a:t>, 3D </a:t>
            </a:r>
            <a:r>
              <a:rPr lang="en-US" sz="1200" dirty="0" err="1" smtClean="0"/>
              <a:t>růst</a:t>
            </a:r>
            <a:r>
              <a:rPr lang="en-US" sz="1200" dirty="0" smtClean="0"/>
              <a:t> </a:t>
            </a:r>
            <a:r>
              <a:rPr lang="en-US" sz="1200" dirty="0" err="1" smtClean="0"/>
              <a:t>po</a:t>
            </a:r>
            <a:r>
              <a:rPr lang="en-US" sz="1200" dirty="0" smtClean="0"/>
              <a:t> </a:t>
            </a:r>
            <a:r>
              <a:rPr lang="en-US" sz="1200" dirty="0" err="1" smtClean="0"/>
              <a:t>ostrůvcích</a:t>
            </a:r>
            <a:r>
              <a:rPr lang="en-US" sz="1200" dirty="0" smtClean="0"/>
              <a:t>), </a:t>
            </a:r>
            <a:r>
              <a:rPr lang="en-US" sz="1200" dirty="0" err="1" smtClean="0"/>
              <a:t>studium</a:t>
            </a:r>
            <a:r>
              <a:rPr lang="en-US" sz="1200" dirty="0" smtClean="0"/>
              <a:t> </a:t>
            </a:r>
            <a:r>
              <a:rPr lang="en-US" sz="1200" dirty="0" err="1" smtClean="0"/>
              <a:t>vzniku</a:t>
            </a:r>
            <a:r>
              <a:rPr lang="en-US" sz="1200" dirty="0" smtClean="0"/>
              <a:t> </a:t>
            </a:r>
          </a:p>
          <a:p>
            <a:r>
              <a:rPr lang="en-US" sz="1200" dirty="0"/>
              <a:t> </a:t>
            </a:r>
            <a:r>
              <a:rPr lang="en-US" sz="1200" dirty="0" smtClean="0"/>
              <a:t>    </a:t>
            </a:r>
            <a:r>
              <a:rPr lang="en-US" sz="1200" dirty="0" err="1" smtClean="0"/>
              <a:t>misfitových</a:t>
            </a:r>
            <a:r>
              <a:rPr lang="en-US" sz="1200" dirty="0" smtClean="0"/>
              <a:t> a </a:t>
            </a:r>
            <a:r>
              <a:rPr lang="en-US" sz="1200" dirty="0" err="1" smtClean="0"/>
              <a:t>vláknových</a:t>
            </a:r>
            <a:r>
              <a:rPr lang="en-US" sz="1200" dirty="0" smtClean="0"/>
              <a:t> </a:t>
            </a:r>
            <a:r>
              <a:rPr lang="en-US" sz="1200" dirty="0" err="1" smtClean="0"/>
              <a:t>dislokací</a:t>
            </a:r>
            <a:r>
              <a:rPr lang="en-US" sz="1200" dirty="0" smtClean="0"/>
              <a:t>.</a:t>
            </a:r>
          </a:p>
          <a:p>
            <a:r>
              <a:rPr lang="en-US" sz="1200" dirty="0" err="1" smtClean="0"/>
              <a:t>Identifikace</a:t>
            </a:r>
            <a:r>
              <a:rPr lang="en-US" sz="1200" dirty="0" smtClean="0"/>
              <a:t> </a:t>
            </a:r>
            <a:r>
              <a:rPr lang="en-US" sz="1200" dirty="0" err="1" smtClean="0"/>
              <a:t>mechanismu</a:t>
            </a:r>
            <a:r>
              <a:rPr lang="en-US" sz="1200" dirty="0" smtClean="0"/>
              <a:t> </a:t>
            </a:r>
            <a:r>
              <a:rPr lang="en-US" sz="1200" dirty="0" err="1" smtClean="0"/>
              <a:t>nukleace</a:t>
            </a:r>
            <a:r>
              <a:rPr lang="en-US" sz="1200" dirty="0" smtClean="0"/>
              <a:t> </a:t>
            </a:r>
            <a:r>
              <a:rPr lang="en-US" sz="1200" dirty="0" err="1" smtClean="0"/>
              <a:t>vláknových</a:t>
            </a:r>
            <a:r>
              <a:rPr lang="en-US" sz="1200" dirty="0" smtClean="0"/>
              <a:t> </a:t>
            </a:r>
            <a:r>
              <a:rPr lang="en-US" sz="1200" dirty="0" err="1" smtClean="0"/>
              <a:t>dislokací</a:t>
            </a:r>
            <a:r>
              <a:rPr lang="en-US" sz="1200" dirty="0" smtClean="0"/>
              <a:t> (NEB a </a:t>
            </a:r>
            <a:r>
              <a:rPr lang="en-US" sz="1200" dirty="0" err="1" smtClean="0"/>
              <a:t>dimerová</a:t>
            </a:r>
            <a:r>
              <a:rPr lang="en-US" sz="1200" dirty="0" smtClean="0"/>
              <a:t> </a:t>
            </a:r>
            <a:r>
              <a:rPr lang="en-US" sz="1200" dirty="0" err="1" smtClean="0"/>
              <a:t>metoda</a:t>
            </a:r>
            <a:r>
              <a:rPr lang="en-US" sz="1200" dirty="0" smtClean="0"/>
              <a:t>).</a:t>
            </a:r>
          </a:p>
          <a:p>
            <a:r>
              <a:rPr lang="en-US" sz="1200" dirty="0" err="1" smtClean="0"/>
              <a:t>Experimentální</a:t>
            </a:r>
            <a:r>
              <a:rPr lang="en-US" sz="1200" dirty="0" smtClean="0"/>
              <a:t> </a:t>
            </a:r>
            <a:r>
              <a:rPr lang="en-US" sz="1200" dirty="0" err="1" smtClean="0"/>
              <a:t>studie</a:t>
            </a:r>
            <a:r>
              <a:rPr lang="en-US" sz="1200" dirty="0" smtClean="0"/>
              <a:t> </a:t>
            </a:r>
            <a:r>
              <a:rPr lang="en-US" sz="1200" dirty="0" err="1" smtClean="0"/>
              <a:t>povrchů</a:t>
            </a:r>
            <a:r>
              <a:rPr lang="en-US" sz="1200" dirty="0" smtClean="0"/>
              <a:t> III-</a:t>
            </a:r>
            <a:r>
              <a:rPr lang="en-US" sz="1200" dirty="0" err="1" smtClean="0"/>
              <a:t>nitridů</a:t>
            </a:r>
            <a:r>
              <a:rPr lang="en-US" sz="1200" dirty="0" smtClean="0"/>
              <a:t> </a:t>
            </a:r>
            <a:r>
              <a:rPr lang="en-US" sz="1200" dirty="0" err="1" smtClean="0"/>
              <a:t>pomocí</a:t>
            </a:r>
            <a:r>
              <a:rPr lang="en-US" sz="1200" dirty="0" smtClean="0"/>
              <a:t> UHV STM (</a:t>
            </a:r>
            <a:r>
              <a:rPr lang="en-US" sz="1200" dirty="0" err="1" smtClean="0"/>
              <a:t>aktivně</a:t>
            </a:r>
            <a:r>
              <a:rPr lang="en-US" sz="1200" dirty="0"/>
              <a:t> </a:t>
            </a:r>
            <a:r>
              <a:rPr lang="en-US" sz="1200" dirty="0" err="1" smtClean="0"/>
              <a:t>nebo</a:t>
            </a:r>
            <a:r>
              <a:rPr lang="en-US" sz="1200" dirty="0" smtClean="0"/>
              <a:t> </a:t>
            </a:r>
            <a:r>
              <a:rPr lang="en-US" sz="1200" dirty="0" err="1" smtClean="0"/>
              <a:t>pasivně</a:t>
            </a:r>
            <a:r>
              <a:rPr lang="en-US" sz="1200" dirty="0" smtClean="0"/>
              <a:t>).</a:t>
            </a:r>
            <a:endParaRPr lang="en-US" sz="1200" dirty="0" smtClean="0"/>
          </a:p>
          <a:p>
            <a:endParaRPr lang="en-US" sz="1200" dirty="0"/>
          </a:p>
          <a:p>
            <a:r>
              <a:rPr lang="en-US" sz="1200" dirty="0" smtClean="0">
                <a:solidFill>
                  <a:srgbClr val="00B050"/>
                </a:solidFill>
              </a:rPr>
              <a:t>Stipendium </a:t>
            </a:r>
            <a:r>
              <a:rPr lang="en-US" sz="1200" dirty="0" err="1" smtClean="0">
                <a:solidFill>
                  <a:srgbClr val="00B050"/>
                </a:solidFill>
              </a:rPr>
              <a:t>CEITECu</a:t>
            </a:r>
            <a:r>
              <a:rPr lang="en-US" sz="1200" dirty="0" smtClean="0">
                <a:solidFill>
                  <a:srgbClr val="00B050"/>
                </a:solidFill>
              </a:rPr>
              <a:t> (viz. </a:t>
            </a:r>
            <a:r>
              <a:rPr lang="en-US" sz="1200" dirty="0">
                <a:solidFill>
                  <a:srgbClr val="00B050"/>
                </a:solidFill>
                <a:hlinkClick r:id="rId2"/>
              </a:rPr>
              <a:t>https://</a:t>
            </a:r>
            <a:r>
              <a:rPr lang="en-US" sz="1200" dirty="0" err="1">
                <a:solidFill>
                  <a:srgbClr val="00B050"/>
                </a:solidFill>
                <a:hlinkClick r:id="rId2"/>
              </a:rPr>
              <a:t>www.ceitec.cz</a:t>
            </a:r>
            <a:r>
              <a:rPr lang="en-US" sz="1200" dirty="0">
                <a:solidFill>
                  <a:srgbClr val="00B050"/>
                </a:solidFill>
                <a:hlinkClick r:id="rId2"/>
              </a:rPr>
              <a:t>/</a:t>
            </a:r>
            <a:r>
              <a:rPr lang="en-US" sz="1200" dirty="0" err="1">
                <a:solidFill>
                  <a:srgbClr val="00B050"/>
                </a:solidFill>
                <a:hlinkClick r:id="rId2"/>
              </a:rPr>
              <a:t>phd</a:t>
            </a:r>
            <a:r>
              <a:rPr lang="en-US" sz="1200" dirty="0">
                <a:solidFill>
                  <a:srgbClr val="00B050"/>
                </a:solidFill>
                <a:hlinkClick r:id="rId2"/>
              </a:rPr>
              <a:t>-school/t1741</a:t>
            </a:r>
            <a:r>
              <a:rPr lang="en-US" sz="1200" dirty="0">
                <a:solidFill>
                  <a:srgbClr val="00B050"/>
                </a:solidFill>
              </a:rPr>
              <a:t>)</a:t>
            </a:r>
            <a:endParaRPr lang="en-US" sz="1200" dirty="0" smtClean="0">
              <a:solidFill>
                <a:srgbClr val="00B050"/>
              </a:solidFill>
            </a:endParaRPr>
          </a:p>
          <a:p>
            <a:r>
              <a:rPr lang="en-US" sz="1200" dirty="0" err="1" smtClean="0">
                <a:solidFill>
                  <a:srgbClr val="00B050"/>
                </a:solidFill>
              </a:rPr>
              <a:t>Zaměstnanecká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smlouva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na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cs-CZ" sz="1200" dirty="0" smtClean="0">
                <a:solidFill>
                  <a:srgbClr val="00B050"/>
                </a:solidFill>
              </a:rPr>
              <a:t>Ústavu fyziky materiálů Akademie Věd ČR</a:t>
            </a:r>
            <a:endParaRPr lang="en-US" sz="1200" dirty="0" smtClean="0">
              <a:solidFill>
                <a:srgbClr val="00B050"/>
              </a:solidFill>
            </a:endParaRPr>
          </a:p>
          <a:p>
            <a:r>
              <a:rPr lang="en-US" sz="1200" dirty="0" err="1" smtClean="0">
                <a:solidFill>
                  <a:srgbClr val="00B050"/>
                </a:solidFill>
              </a:rPr>
              <a:t>Neomezený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přístup</a:t>
            </a:r>
            <a:r>
              <a:rPr lang="en-US" sz="1200" dirty="0" smtClean="0">
                <a:solidFill>
                  <a:srgbClr val="00B050"/>
                </a:solidFill>
              </a:rPr>
              <a:t> do </a:t>
            </a:r>
            <a:r>
              <a:rPr lang="en-US" sz="1200" dirty="0" err="1" smtClean="0">
                <a:solidFill>
                  <a:srgbClr val="00B050"/>
                </a:solidFill>
              </a:rPr>
              <a:t>laboratoří</a:t>
            </a:r>
            <a:r>
              <a:rPr lang="en-US" sz="1200" dirty="0" smtClean="0">
                <a:solidFill>
                  <a:srgbClr val="00B050"/>
                </a:solidFill>
              </a:rPr>
              <a:t> a </a:t>
            </a:r>
            <a:r>
              <a:rPr lang="en-US" sz="1200" dirty="0" err="1" smtClean="0">
                <a:solidFill>
                  <a:srgbClr val="00B050"/>
                </a:solidFill>
              </a:rPr>
              <a:t>čistých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prostor</a:t>
            </a:r>
            <a:r>
              <a:rPr lang="en-US" sz="1200" dirty="0" smtClean="0">
                <a:solidFill>
                  <a:srgbClr val="00B050"/>
                </a:solidFill>
              </a:rPr>
              <a:t> CEITEC Nano a do </a:t>
            </a:r>
            <a:r>
              <a:rPr lang="en-US" sz="1200" dirty="0" err="1" smtClean="0">
                <a:solidFill>
                  <a:srgbClr val="00B050"/>
                </a:solidFill>
              </a:rPr>
              <a:t>laboratoří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cs-CZ" sz="1200" dirty="0" smtClean="0">
                <a:solidFill>
                  <a:srgbClr val="00B050"/>
                </a:solidFill>
              </a:rPr>
              <a:t>ÚFM AV ČR</a:t>
            </a:r>
          </a:p>
          <a:p>
            <a:r>
              <a:rPr lang="cs-CZ" sz="1200" dirty="0" smtClean="0">
                <a:solidFill>
                  <a:srgbClr val="00B050"/>
                </a:solidFill>
              </a:rPr>
              <a:t>Úzká spolupráce s ON SEMI Rožnov pod Radhoštěm a skupinou prof. </a:t>
            </a:r>
            <a:r>
              <a:rPr lang="cs-CZ" sz="1200" dirty="0" err="1" smtClean="0">
                <a:solidFill>
                  <a:srgbClr val="00B050"/>
                </a:solidFill>
              </a:rPr>
              <a:t>Humlíčka</a:t>
            </a:r>
            <a:r>
              <a:rPr lang="cs-CZ" sz="1200" dirty="0" smtClean="0">
                <a:solidFill>
                  <a:srgbClr val="00B050"/>
                </a:solidFill>
              </a:rPr>
              <a:t> (CEITEC MU)</a:t>
            </a:r>
            <a:endParaRPr lang="en-US" sz="1200" dirty="0" smtClean="0">
              <a:solidFill>
                <a:srgbClr val="00B050"/>
              </a:solidFill>
            </a:endParaRPr>
          </a:p>
          <a:p>
            <a:r>
              <a:rPr lang="en-US" sz="1200" dirty="0" err="1" smtClean="0">
                <a:solidFill>
                  <a:srgbClr val="00B050"/>
                </a:solidFill>
              </a:rPr>
              <a:t>Studijní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pobyt</a:t>
            </a:r>
            <a:r>
              <a:rPr lang="en-US" sz="1200" dirty="0" smtClean="0">
                <a:solidFill>
                  <a:srgbClr val="00B050"/>
                </a:solidFill>
              </a:rPr>
              <a:t> v </a:t>
            </a:r>
            <a:r>
              <a:rPr lang="en-US" sz="1200" dirty="0" err="1" smtClean="0">
                <a:solidFill>
                  <a:srgbClr val="00B050"/>
                </a:solidFill>
              </a:rPr>
              <a:t>zahraničí</a:t>
            </a:r>
            <a:r>
              <a:rPr lang="en-US" sz="1200" dirty="0" smtClean="0">
                <a:solidFill>
                  <a:srgbClr val="00B050"/>
                </a:solidFill>
              </a:rPr>
              <a:t> v </a:t>
            </a:r>
            <a:r>
              <a:rPr lang="en-US" sz="1200" dirty="0" err="1" smtClean="0">
                <a:solidFill>
                  <a:srgbClr val="00B050"/>
                </a:solidFill>
              </a:rPr>
              <a:t>délce</a:t>
            </a:r>
            <a:r>
              <a:rPr lang="en-US" sz="1200" dirty="0" smtClean="0">
                <a:solidFill>
                  <a:srgbClr val="00B050"/>
                </a:solidFill>
              </a:rPr>
              <a:t> min. 3 </a:t>
            </a:r>
            <a:r>
              <a:rPr lang="en-US" sz="1200" dirty="0" err="1" smtClean="0">
                <a:solidFill>
                  <a:srgbClr val="00B050"/>
                </a:solidFill>
              </a:rPr>
              <a:t>měsíců</a:t>
            </a:r>
            <a:r>
              <a:rPr lang="en-US" sz="1200" dirty="0" smtClean="0">
                <a:solidFill>
                  <a:srgbClr val="00B050"/>
                </a:solidFill>
              </a:rPr>
              <a:t> (</a:t>
            </a:r>
            <a:r>
              <a:rPr lang="en-US" sz="1200" dirty="0" err="1" smtClean="0">
                <a:solidFill>
                  <a:srgbClr val="00B050"/>
                </a:solidFill>
              </a:rPr>
              <a:t>dobrá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znalost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angličtiny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podmínkou</a:t>
            </a:r>
            <a:r>
              <a:rPr lang="en-US" sz="1200" dirty="0" smtClean="0">
                <a:solidFill>
                  <a:srgbClr val="00B050"/>
                </a:solidFill>
              </a:rPr>
              <a:t>)</a:t>
            </a:r>
            <a:endParaRPr lang="en-US" sz="1200" dirty="0">
              <a:solidFill>
                <a:srgbClr val="00B05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014" y="159037"/>
            <a:ext cx="3194121" cy="653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4103" y="3687041"/>
            <a:ext cx="3209858" cy="30780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596" y="3750557"/>
            <a:ext cx="2393937" cy="23939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9962" y="1345358"/>
            <a:ext cx="2983173" cy="22479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5169" y="3918361"/>
            <a:ext cx="3337966" cy="277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20</Words>
  <Application>Microsoft Macintosh PowerPoint</Application>
  <PresentationFormat>A4 Paper (210x297 mm)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Roman Gröger</cp:lastModifiedBy>
  <cp:revision>14</cp:revision>
  <dcterms:created xsi:type="dcterms:W3CDTF">2016-12-11T19:12:50Z</dcterms:created>
  <dcterms:modified xsi:type="dcterms:W3CDTF">2017-09-25T18:42:47Z</dcterms:modified>
</cp:coreProperties>
</file>