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gif" ContentType="image/gif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9906000" cy="6858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0"/>
    <p:restoredTop sz="94721"/>
  </p:normalViewPr>
  <p:slideViewPr>
    <p:cSldViewPr snapToGrid="0" snapToObjects="1">
      <p:cViewPr varScale="1">
        <p:scale>
          <a:sx n="118" d="100"/>
          <a:sy n="118" d="100"/>
        </p:scale>
        <p:origin x="48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DCD7B-B7E5-1A47-A2D4-DF257AAD5134}" type="datetimeFigureOut">
              <a:rPr lang="en-US" smtClean="0"/>
              <a:t>12/11/16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38AA0-79BC-544F-A481-B93C1DB0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628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DCD7B-B7E5-1A47-A2D4-DF257AAD5134}" type="datetimeFigureOut">
              <a:rPr lang="en-US" smtClean="0"/>
              <a:t>12/11/16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38AA0-79BC-544F-A481-B93C1DB0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1056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DCD7B-B7E5-1A47-A2D4-DF257AAD5134}" type="datetimeFigureOut">
              <a:rPr lang="en-US" smtClean="0"/>
              <a:t>12/11/16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38AA0-79BC-544F-A481-B93C1DB0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99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DCD7B-B7E5-1A47-A2D4-DF257AAD5134}" type="datetimeFigureOut">
              <a:rPr lang="en-US" smtClean="0"/>
              <a:t>12/11/16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38AA0-79BC-544F-A481-B93C1DB0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002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DCD7B-B7E5-1A47-A2D4-DF257AAD5134}" type="datetimeFigureOut">
              <a:rPr lang="en-US" smtClean="0"/>
              <a:t>12/11/16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38AA0-79BC-544F-A481-B93C1DB0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744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DCD7B-B7E5-1A47-A2D4-DF257AAD5134}" type="datetimeFigureOut">
              <a:rPr lang="en-US" smtClean="0"/>
              <a:t>12/11/16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38AA0-79BC-544F-A481-B93C1DB0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190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DCD7B-B7E5-1A47-A2D4-DF257AAD5134}" type="datetimeFigureOut">
              <a:rPr lang="en-US" smtClean="0"/>
              <a:t>12/11/16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38AA0-79BC-544F-A481-B93C1DB0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279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DCD7B-B7E5-1A47-A2D4-DF257AAD5134}" type="datetimeFigureOut">
              <a:rPr lang="en-US" smtClean="0"/>
              <a:t>12/11/16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38AA0-79BC-544F-A481-B93C1DB0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98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DCD7B-B7E5-1A47-A2D4-DF257AAD5134}" type="datetimeFigureOut">
              <a:rPr lang="en-US" smtClean="0"/>
              <a:t>12/11/16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38AA0-79BC-544F-A481-B93C1DB0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26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DCD7B-B7E5-1A47-A2D4-DF257AAD5134}" type="datetimeFigureOut">
              <a:rPr lang="en-US" smtClean="0"/>
              <a:t>12/11/16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38AA0-79BC-544F-A481-B93C1DB0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578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DCD7B-B7E5-1A47-A2D4-DF257AAD5134}" type="datetimeFigureOut">
              <a:rPr lang="en-US" smtClean="0"/>
              <a:t>12/11/16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38AA0-79BC-544F-A481-B93C1DB0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024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6DCD7B-B7E5-1A47-A2D4-DF257AAD5134}" type="datetimeFigureOut">
              <a:rPr lang="en-US" smtClean="0"/>
              <a:t>12/11/16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238AA0-79BC-544F-A481-B93C1DB0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551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tiff"/><Relationship Id="rId7" Type="http://schemas.openxmlformats.org/officeDocument/2006/relationships/image" Target="../media/image5.png"/><Relationship Id="rId8" Type="http://schemas.openxmlformats.org/officeDocument/2006/relationships/image" Target="../media/image6.gif"/><Relationship Id="rId1" Type="http://schemas.openxmlformats.org/officeDocument/2006/relationships/slideLayout" Target="../slideLayouts/slideLayout1.xml"/><Relationship Id="rId2" Type="http://schemas.openxmlformats.org/officeDocument/2006/relationships/hyperlink" Target="https://www.ceitec.cz/phd-school/t174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5630" y="84663"/>
            <a:ext cx="6006452" cy="2954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rgbClr val="00B050"/>
                </a:solidFill>
              </a:rPr>
              <a:t>Experimentální</a:t>
            </a:r>
            <a:r>
              <a:rPr lang="en-US" sz="2000" b="1" dirty="0" smtClean="0">
                <a:solidFill>
                  <a:srgbClr val="00B050"/>
                </a:solidFill>
              </a:rPr>
              <a:t> </a:t>
            </a:r>
            <a:r>
              <a:rPr lang="en-US" sz="2000" b="1" dirty="0" err="1" smtClean="0">
                <a:solidFill>
                  <a:srgbClr val="00B050"/>
                </a:solidFill>
              </a:rPr>
              <a:t>studium</a:t>
            </a:r>
            <a:r>
              <a:rPr lang="en-US" sz="2000" b="1" dirty="0" smtClean="0">
                <a:solidFill>
                  <a:srgbClr val="00B050"/>
                </a:solidFill>
              </a:rPr>
              <a:t> </a:t>
            </a:r>
            <a:r>
              <a:rPr lang="en-US" sz="2000" b="1" dirty="0" err="1" smtClean="0">
                <a:solidFill>
                  <a:srgbClr val="00B050"/>
                </a:solidFill>
              </a:rPr>
              <a:t>plastické</a:t>
            </a:r>
            <a:r>
              <a:rPr lang="en-US" sz="2000" b="1" dirty="0" smtClean="0">
                <a:solidFill>
                  <a:srgbClr val="00B050"/>
                </a:solidFill>
              </a:rPr>
              <a:t> </a:t>
            </a:r>
            <a:r>
              <a:rPr lang="en-US" sz="2000" b="1" dirty="0" err="1" smtClean="0">
                <a:solidFill>
                  <a:srgbClr val="00B050"/>
                </a:solidFill>
              </a:rPr>
              <a:t>deformace</a:t>
            </a:r>
            <a:r>
              <a:rPr lang="en-US" sz="2000" b="1" dirty="0" smtClean="0">
                <a:solidFill>
                  <a:srgbClr val="00B050"/>
                </a:solidFill>
              </a:rPr>
              <a:t> bcc </a:t>
            </a:r>
            <a:r>
              <a:rPr lang="en-US" sz="2000" b="1" dirty="0" err="1" smtClean="0">
                <a:solidFill>
                  <a:srgbClr val="00B050"/>
                </a:solidFill>
              </a:rPr>
              <a:t>kovů</a:t>
            </a:r>
            <a:endParaRPr lang="en-US" sz="2000" dirty="0" smtClean="0"/>
          </a:p>
          <a:p>
            <a:r>
              <a:rPr lang="cs-CZ" sz="1400" dirty="0" smtClean="0"/>
              <a:t>CEITEC Ph.D. </a:t>
            </a:r>
            <a:r>
              <a:rPr lang="cs-CZ" sz="1400" dirty="0" err="1" smtClean="0"/>
              <a:t>School</a:t>
            </a:r>
            <a:r>
              <a:rPr lang="cs-CZ" sz="1400" dirty="0" smtClean="0"/>
              <a:t>, </a:t>
            </a:r>
            <a:r>
              <a:rPr lang="en-US" sz="1400" dirty="0" smtClean="0"/>
              <a:t>Advanced </a:t>
            </a:r>
            <a:r>
              <a:rPr lang="en-US" sz="1400" dirty="0"/>
              <a:t>Materials and </a:t>
            </a:r>
            <a:r>
              <a:rPr lang="en-US" sz="1400" dirty="0" err="1"/>
              <a:t>Nanosciences</a:t>
            </a:r>
            <a:r>
              <a:rPr lang="en-US" sz="1400" dirty="0"/>
              <a:t> </a:t>
            </a:r>
            <a:r>
              <a:rPr lang="en-US" sz="1400" dirty="0" err="1" smtClean="0"/>
              <a:t>Programme</a:t>
            </a:r>
            <a:endParaRPr lang="en-US" sz="1400" dirty="0" smtClean="0"/>
          </a:p>
          <a:p>
            <a:r>
              <a:rPr lang="en-US" sz="1400" dirty="0" err="1" smtClean="0"/>
              <a:t>školitel</a:t>
            </a:r>
            <a:r>
              <a:rPr lang="en-US" sz="1400" dirty="0" smtClean="0"/>
              <a:t>:	</a:t>
            </a:r>
            <a:r>
              <a:rPr lang="en-US" sz="1400" b="1" dirty="0" smtClean="0"/>
              <a:t>doc. </a:t>
            </a:r>
            <a:r>
              <a:rPr lang="en-US" sz="1400" b="1" dirty="0" err="1" smtClean="0"/>
              <a:t>Ing</a:t>
            </a:r>
            <a:r>
              <a:rPr lang="en-US" sz="1400" b="1" dirty="0" smtClean="0"/>
              <a:t>. Roman </a:t>
            </a:r>
            <a:r>
              <a:rPr lang="en-US" sz="1400" b="1" dirty="0" err="1" smtClean="0"/>
              <a:t>Gröger</a:t>
            </a:r>
            <a:r>
              <a:rPr lang="en-US" sz="1400" b="1" dirty="0" smtClean="0"/>
              <a:t>, Ph.D. </a:t>
            </a:r>
            <a:r>
              <a:rPr lang="en-US" sz="1400" dirty="0" smtClean="0"/>
              <a:t>(</a:t>
            </a:r>
            <a:r>
              <a:rPr lang="en-US" sz="1400" dirty="0" err="1" smtClean="0"/>
              <a:t>groger@ipm.cz</a:t>
            </a:r>
            <a:r>
              <a:rPr lang="en-US" sz="1400" dirty="0" smtClean="0"/>
              <a:t>)</a:t>
            </a:r>
          </a:p>
          <a:p>
            <a:endParaRPr lang="en-US" dirty="0" smtClean="0"/>
          </a:p>
          <a:p>
            <a:r>
              <a:rPr lang="en-US" sz="1200" dirty="0" err="1" smtClean="0"/>
              <a:t>Příprava</a:t>
            </a:r>
            <a:r>
              <a:rPr lang="en-US" sz="1200" dirty="0" smtClean="0"/>
              <a:t> </a:t>
            </a:r>
            <a:r>
              <a:rPr lang="en-US" sz="1200" dirty="0" err="1" smtClean="0"/>
              <a:t>vzorků</a:t>
            </a:r>
            <a:r>
              <a:rPr lang="en-US" sz="1200" dirty="0" smtClean="0"/>
              <a:t> </a:t>
            </a:r>
            <a:r>
              <a:rPr lang="en-US" sz="1200" dirty="0" err="1" smtClean="0"/>
              <a:t>monokrystalů</a:t>
            </a:r>
            <a:r>
              <a:rPr lang="en-US" sz="1200" dirty="0" smtClean="0"/>
              <a:t> bcc </a:t>
            </a:r>
            <a:r>
              <a:rPr lang="en-US" sz="1200" dirty="0" err="1" smtClean="0"/>
              <a:t>kovů</a:t>
            </a:r>
            <a:r>
              <a:rPr lang="en-US" sz="1200" dirty="0" smtClean="0"/>
              <a:t> (</a:t>
            </a:r>
            <a:r>
              <a:rPr lang="en-US" sz="1200" dirty="0" err="1" smtClean="0"/>
              <a:t>broušení</a:t>
            </a:r>
            <a:r>
              <a:rPr lang="en-US" sz="1200" dirty="0" smtClean="0"/>
              <a:t>, </a:t>
            </a:r>
            <a:r>
              <a:rPr lang="en-US" sz="1200" dirty="0" err="1" smtClean="0"/>
              <a:t>elektrolytické</a:t>
            </a:r>
            <a:r>
              <a:rPr lang="en-US" sz="1200" dirty="0" smtClean="0"/>
              <a:t> </a:t>
            </a:r>
            <a:r>
              <a:rPr lang="en-US" sz="1200" dirty="0" err="1" smtClean="0"/>
              <a:t>leštění</a:t>
            </a:r>
            <a:r>
              <a:rPr lang="en-US" sz="1200" dirty="0" smtClean="0"/>
              <a:t>)</a:t>
            </a:r>
          </a:p>
          <a:p>
            <a:r>
              <a:rPr lang="en-US" sz="1200" dirty="0" err="1" smtClean="0"/>
              <a:t>Určení</a:t>
            </a:r>
            <a:r>
              <a:rPr lang="en-US" sz="1200" dirty="0" smtClean="0"/>
              <a:t> </a:t>
            </a:r>
            <a:r>
              <a:rPr lang="en-US" sz="1200" dirty="0" err="1" smtClean="0"/>
              <a:t>orientace</a:t>
            </a:r>
            <a:r>
              <a:rPr lang="en-US" sz="1200" dirty="0" smtClean="0"/>
              <a:t> </a:t>
            </a:r>
            <a:r>
              <a:rPr lang="en-US" sz="1200" dirty="0" err="1" smtClean="0"/>
              <a:t>vzorků</a:t>
            </a:r>
            <a:r>
              <a:rPr lang="en-US" sz="1200" dirty="0" smtClean="0"/>
              <a:t> </a:t>
            </a:r>
            <a:r>
              <a:rPr lang="en-US" sz="1200" dirty="0" err="1" smtClean="0"/>
              <a:t>pomocí</a:t>
            </a:r>
            <a:r>
              <a:rPr lang="en-US" sz="1200" dirty="0"/>
              <a:t> </a:t>
            </a:r>
            <a:r>
              <a:rPr lang="en-US" sz="1200" dirty="0" smtClean="0"/>
              <a:t>EBSD (</a:t>
            </a:r>
            <a:r>
              <a:rPr lang="en-US" sz="1200" dirty="0" err="1" smtClean="0"/>
              <a:t>elektronová</a:t>
            </a:r>
            <a:r>
              <a:rPr lang="en-US" sz="1200" dirty="0" smtClean="0"/>
              <a:t> </a:t>
            </a:r>
            <a:r>
              <a:rPr lang="en-US" sz="1200" dirty="0" err="1" smtClean="0"/>
              <a:t>mikroskopie</a:t>
            </a:r>
            <a:r>
              <a:rPr lang="en-US" sz="1200" dirty="0" smtClean="0"/>
              <a:t>)</a:t>
            </a:r>
          </a:p>
          <a:p>
            <a:r>
              <a:rPr lang="en-US" sz="1200" dirty="0" err="1" smtClean="0"/>
              <a:t>Zkoušky</a:t>
            </a:r>
            <a:r>
              <a:rPr lang="en-US" sz="1200" dirty="0" smtClean="0"/>
              <a:t> </a:t>
            </a:r>
            <a:r>
              <a:rPr lang="en-US" sz="1200" dirty="0" err="1" smtClean="0"/>
              <a:t>tahem</a:t>
            </a:r>
            <a:r>
              <a:rPr lang="en-US" sz="1200" dirty="0" smtClean="0"/>
              <a:t>, </a:t>
            </a:r>
            <a:r>
              <a:rPr lang="en-US" sz="1200" dirty="0" err="1" smtClean="0"/>
              <a:t>tlakem</a:t>
            </a:r>
            <a:r>
              <a:rPr lang="en-US" sz="1200" dirty="0" smtClean="0"/>
              <a:t>, </a:t>
            </a:r>
            <a:r>
              <a:rPr lang="en-US" sz="1200" dirty="0" err="1" smtClean="0"/>
              <a:t>popř</a:t>
            </a:r>
            <a:r>
              <a:rPr lang="en-US" sz="1200" dirty="0" smtClean="0"/>
              <a:t>. </a:t>
            </a:r>
            <a:r>
              <a:rPr lang="en-US" sz="1200" dirty="0" err="1" smtClean="0"/>
              <a:t>čistým</a:t>
            </a:r>
            <a:r>
              <a:rPr lang="en-US" sz="1200" dirty="0" smtClean="0"/>
              <a:t> </a:t>
            </a:r>
            <a:r>
              <a:rPr lang="en-US" sz="1200" dirty="0" err="1" smtClean="0"/>
              <a:t>smykem</a:t>
            </a:r>
            <a:r>
              <a:rPr lang="en-US" sz="1200" dirty="0" smtClean="0"/>
              <a:t> </a:t>
            </a:r>
            <a:r>
              <a:rPr lang="en-US" sz="1200" dirty="0" err="1" smtClean="0"/>
              <a:t>za</a:t>
            </a:r>
            <a:r>
              <a:rPr lang="en-US" sz="1200" dirty="0" smtClean="0"/>
              <a:t> </a:t>
            </a:r>
            <a:r>
              <a:rPr lang="en-US" sz="1200" dirty="0" err="1" smtClean="0"/>
              <a:t>nízkých</a:t>
            </a:r>
            <a:r>
              <a:rPr lang="en-US" sz="1200" dirty="0" smtClean="0"/>
              <a:t> </a:t>
            </a:r>
            <a:r>
              <a:rPr lang="en-US" sz="1200" dirty="0" err="1" smtClean="0"/>
              <a:t>teplot</a:t>
            </a:r>
            <a:r>
              <a:rPr lang="en-US" sz="1200" dirty="0" smtClean="0"/>
              <a:t> (77-300 K)</a:t>
            </a:r>
          </a:p>
          <a:p>
            <a:r>
              <a:rPr lang="en-US" sz="1200" dirty="0" smtClean="0"/>
              <a:t>AFM a </a:t>
            </a:r>
            <a:r>
              <a:rPr lang="en-US" sz="1200" dirty="0" err="1"/>
              <a:t>s</a:t>
            </a:r>
            <a:r>
              <a:rPr lang="en-US" sz="1200" dirty="0" err="1" smtClean="0"/>
              <a:t>větelná</a:t>
            </a:r>
            <a:r>
              <a:rPr lang="en-US" sz="1200" dirty="0" smtClean="0"/>
              <a:t> </a:t>
            </a:r>
            <a:r>
              <a:rPr lang="en-US" sz="1200" dirty="0" err="1" smtClean="0"/>
              <a:t>mikroskopie</a:t>
            </a:r>
            <a:r>
              <a:rPr lang="en-US" sz="1200" dirty="0" smtClean="0"/>
              <a:t> </a:t>
            </a:r>
            <a:r>
              <a:rPr lang="en-US" sz="1200" dirty="0" err="1" smtClean="0"/>
              <a:t>skluzových</a:t>
            </a:r>
            <a:r>
              <a:rPr lang="en-US" sz="1200" dirty="0" smtClean="0"/>
              <a:t> </a:t>
            </a:r>
            <a:r>
              <a:rPr lang="en-US" sz="1200" dirty="0" err="1" smtClean="0"/>
              <a:t>linií</a:t>
            </a:r>
            <a:r>
              <a:rPr lang="en-US" sz="1200" dirty="0" smtClean="0"/>
              <a:t> (</a:t>
            </a:r>
            <a:r>
              <a:rPr lang="en-US" sz="1200" dirty="0" err="1" smtClean="0"/>
              <a:t>Nomarského</a:t>
            </a:r>
            <a:r>
              <a:rPr lang="en-US" sz="1200" dirty="0" smtClean="0"/>
              <a:t> </a:t>
            </a:r>
            <a:r>
              <a:rPr lang="en-US" sz="1200" dirty="0" err="1" smtClean="0"/>
              <a:t>diferenciální</a:t>
            </a:r>
            <a:r>
              <a:rPr lang="en-US" sz="1200" dirty="0" smtClean="0"/>
              <a:t> </a:t>
            </a:r>
            <a:r>
              <a:rPr lang="en-US" sz="1200" dirty="0" err="1" smtClean="0"/>
              <a:t>interferenční</a:t>
            </a:r>
            <a:r>
              <a:rPr lang="en-US" sz="1200" dirty="0" smtClean="0"/>
              <a:t> </a:t>
            </a:r>
            <a:r>
              <a:rPr lang="en-US" sz="1200" dirty="0" err="1" smtClean="0"/>
              <a:t>kontrast</a:t>
            </a:r>
            <a:r>
              <a:rPr lang="en-US" sz="1200" dirty="0" smtClean="0"/>
              <a:t>)</a:t>
            </a:r>
          </a:p>
          <a:p>
            <a:r>
              <a:rPr lang="en-US" sz="1200" dirty="0" err="1" smtClean="0"/>
              <a:t>Studium</a:t>
            </a:r>
            <a:r>
              <a:rPr lang="en-US" sz="1200" dirty="0" smtClean="0"/>
              <a:t> </a:t>
            </a:r>
            <a:r>
              <a:rPr lang="en-US" sz="1200" dirty="0" err="1" smtClean="0"/>
              <a:t>anomálního</a:t>
            </a:r>
            <a:r>
              <a:rPr lang="en-US" sz="1200" dirty="0" smtClean="0"/>
              <a:t> </a:t>
            </a:r>
            <a:r>
              <a:rPr lang="en-US" sz="1200" dirty="0" err="1" smtClean="0"/>
              <a:t>skluzu</a:t>
            </a:r>
            <a:r>
              <a:rPr lang="en-US" sz="1200" dirty="0" smtClean="0"/>
              <a:t> </a:t>
            </a:r>
            <a:r>
              <a:rPr lang="en-US" sz="1200" dirty="0" err="1" smtClean="0"/>
              <a:t>pomocí</a:t>
            </a:r>
            <a:r>
              <a:rPr lang="en-US" sz="1200" dirty="0" smtClean="0"/>
              <a:t> </a:t>
            </a:r>
            <a:r>
              <a:rPr lang="en-US" sz="1200" dirty="0" err="1" smtClean="0"/>
              <a:t>transmisní</a:t>
            </a:r>
            <a:r>
              <a:rPr lang="en-US" sz="1200" dirty="0" smtClean="0"/>
              <a:t> </a:t>
            </a:r>
            <a:r>
              <a:rPr lang="en-US" sz="1200" dirty="0" err="1" smtClean="0"/>
              <a:t>elektronové</a:t>
            </a:r>
            <a:r>
              <a:rPr lang="en-US" sz="1200" dirty="0" smtClean="0"/>
              <a:t> </a:t>
            </a:r>
            <a:r>
              <a:rPr lang="en-US" sz="1200" dirty="0" err="1" smtClean="0"/>
              <a:t>mikroskopie</a:t>
            </a:r>
            <a:endParaRPr lang="en-US" sz="1200" dirty="0" smtClean="0"/>
          </a:p>
          <a:p>
            <a:endParaRPr lang="en-US" sz="1200" dirty="0"/>
          </a:p>
          <a:p>
            <a:r>
              <a:rPr lang="en-US" sz="1200" dirty="0" smtClean="0">
                <a:solidFill>
                  <a:srgbClr val="00B050"/>
                </a:solidFill>
              </a:rPr>
              <a:t>Stipendium </a:t>
            </a:r>
            <a:r>
              <a:rPr lang="en-US" sz="1200" dirty="0" err="1" smtClean="0">
                <a:solidFill>
                  <a:srgbClr val="00B050"/>
                </a:solidFill>
              </a:rPr>
              <a:t>CEITECu</a:t>
            </a:r>
            <a:r>
              <a:rPr lang="en-US" sz="1200" dirty="0" smtClean="0">
                <a:solidFill>
                  <a:srgbClr val="00B050"/>
                </a:solidFill>
              </a:rPr>
              <a:t> (viz. </a:t>
            </a:r>
            <a:r>
              <a:rPr lang="en-US" sz="1200" dirty="0">
                <a:solidFill>
                  <a:srgbClr val="00B050"/>
                </a:solidFill>
                <a:hlinkClick r:id="rId2"/>
              </a:rPr>
              <a:t>https://</a:t>
            </a:r>
            <a:r>
              <a:rPr lang="en-US" sz="1200" dirty="0" err="1">
                <a:solidFill>
                  <a:srgbClr val="00B050"/>
                </a:solidFill>
                <a:hlinkClick r:id="rId2"/>
              </a:rPr>
              <a:t>www.ceitec.cz</a:t>
            </a:r>
            <a:r>
              <a:rPr lang="en-US" sz="1200" dirty="0">
                <a:solidFill>
                  <a:srgbClr val="00B050"/>
                </a:solidFill>
                <a:hlinkClick r:id="rId2"/>
              </a:rPr>
              <a:t>/</a:t>
            </a:r>
            <a:r>
              <a:rPr lang="en-US" sz="1200" dirty="0" err="1">
                <a:solidFill>
                  <a:srgbClr val="00B050"/>
                </a:solidFill>
                <a:hlinkClick r:id="rId2"/>
              </a:rPr>
              <a:t>phd</a:t>
            </a:r>
            <a:r>
              <a:rPr lang="en-US" sz="1200" dirty="0">
                <a:solidFill>
                  <a:srgbClr val="00B050"/>
                </a:solidFill>
                <a:hlinkClick r:id="rId2"/>
              </a:rPr>
              <a:t>-school/t1741</a:t>
            </a:r>
            <a:r>
              <a:rPr lang="en-US" sz="1200" dirty="0">
                <a:solidFill>
                  <a:srgbClr val="00B050"/>
                </a:solidFill>
              </a:rPr>
              <a:t>)</a:t>
            </a:r>
            <a:endParaRPr lang="en-US" sz="1200" dirty="0" smtClean="0">
              <a:solidFill>
                <a:srgbClr val="00B050"/>
              </a:solidFill>
            </a:endParaRPr>
          </a:p>
          <a:p>
            <a:r>
              <a:rPr lang="en-US" sz="1200" dirty="0" err="1" smtClean="0">
                <a:solidFill>
                  <a:srgbClr val="00B050"/>
                </a:solidFill>
              </a:rPr>
              <a:t>Zaměstnanecká</a:t>
            </a:r>
            <a:r>
              <a:rPr lang="en-US" sz="1200" dirty="0" smtClean="0">
                <a:solidFill>
                  <a:srgbClr val="00B050"/>
                </a:solidFill>
              </a:rPr>
              <a:t> </a:t>
            </a:r>
            <a:r>
              <a:rPr lang="en-US" sz="1200" dirty="0" err="1" smtClean="0">
                <a:solidFill>
                  <a:srgbClr val="00B050"/>
                </a:solidFill>
              </a:rPr>
              <a:t>smlouva</a:t>
            </a:r>
            <a:r>
              <a:rPr lang="en-US" sz="1200" dirty="0" smtClean="0">
                <a:solidFill>
                  <a:srgbClr val="00B050"/>
                </a:solidFill>
              </a:rPr>
              <a:t> </a:t>
            </a:r>
            <a:r>
              <a:rPr lang="en-US" sz="1200" dirty="0" err="1" smtClean="0">
                <a:solidFill>
                  <a:srgbClr val="00B050"/>
                </a:solidFill>
              </a:rPr>
              <a:t>na</a:t>
            </a:r>
            <a:r>
              <a:rPr lang="en-US" sz="1200" dirty="0" smtClean="0">
                <a:solidFill>
                  <a:srgbClr val="00B050"/>
                </a:solidFill>
              </a:rPr>
              <a:t> </a:t>
            </a:r>
            <a:r>
              <a:rPr lang="cs-CZ" sz="1200" dirty="0" smtClean="0">
                <a:solidFill>
                  <a:srgbClr val="00B050"/>
                </a:solidFill>
              </a:rPr>
              <a:t>Ústavu fyziky materiálů Akademie Věd ČR</a:t>
            </a:r>
            <a:endParaRPr lang="en-US" sz="1200" dirty="0" smtClean="0">
              <a:solidFill>
                <a:srgbClr val="00B050"/>
              </a:solidFill>
            </a:endParaRPr>
          </a:p>
          <a:p>
            <a:r>
              <a:rPr lang="en-US" sz="1200" dirty="0" err="1" smtClean="0">
                <a:solidFill>
                  <a:srgbClr val="00B050"/>
                </a:solidFill>
              </a:rPr>
              <a:t>Neomezený</a:t>
            </a:r>
            <a:r>
              <a:rPr lang="en-US" sz="1200" dirty="0" smtClean="0">
                <a:solidFill>
                  <a:srgbClr val="00B050"/>
                </a:solidFill>
              </a:rPr>
              <a:t> </a:t>
            </a:r>
            <a:r>
              <a:rPr lang="en-US" sz="1200" dirty="0" err="1" smtClean="0">
                <a:solidFill>
                  <a:srgbClr val="00B050"/>
                </a:solidFill>
              </a:rPr>
              <a:t>přístup</a:t>
            </a:r>
            <a:r>
              <a:rPr lang="en-US" sz="1200" dirty="0" smtClean="0">
                <a:solidFill>
                  <a:srgbClr val="00B050"/>
                </a:solidFill>
              </a:rPr>
              <a:t> do </a:t>
            </a:r>
            <a:r>
              <a:rPr lang="en-US" sz="1200" dirty="0" err="1" smtClean="0">
                <a:solidFill>
                  <a:srgbClr val="00B050"/>
                </a:solidFill>
              </a:rPr>
              <a:t>laboratoří</a:t>
            </a:r>
            <a:r>
              <a:rPr lang="en-US" sz="1200" dirty="0" smtClean="0">
                <a:solidFill>
                  <a:srgbClr val="00B050"/>
                </a:solidFill>
              </a:rPr>
              <a:t> </a:t>
            </a:r>
            <a:r>
              <a:rPr lang="en-US" sz="1200" dirty="0" smtClean="0">
                <a:solidFill>
                  <a:srgbClr val="00B050"/>
                </a:solidFill>
              </a:rPr>
              <a:t>a </a:t>
            </a:r>
            <a:r>
              <a:rPr lang="en-US" sz="1200" dirty="0" err="1" smtClean="0">
                <a:solidFill>
                  <a:srgbClr val="00B050"/>
                </a:solidFill>
              </a:rPr>
              <a:t>čistých</a:t>
            </a:r>
            <a:r>
              <a:rPr lang="en-US" sz="1200" dirty="0" smtClean="0">
                <a:solidFill>
                  <a:srgbClr val="00B050"/>
                </a:solidFill>
              </a:rPr>
              <a:t> </a:t>
            </a:r>
            <a:r>
              <a:rPr lang="en-US" sz="1200" dirty="0" err="1" smtClean="0">
                <a:solidFill>
                  <a:srgbClr val="00B050"/>
                </a:solidFill>
              </a:rPr>
              <a:t>prostor</a:t>
            </a:r>
            <a:r>
              <a:rPr lang="en-US" sz="1200" dirty="0" smtClean="0">
                <a:solidFill>
                  <a:srgbClr val="00B050"/>
                </a:solidFill>
              </a:rPr>
              <a:t> CEITEC </a:t>
            </a:r>
            <a:r>
              <a:rPr lang="en-US" sz="1200" dirty="0" smtClean="0">
                <a:solidFill>
                  <a:srgbClr val="00B050"/>
                </a:solidFill>
              </a:rPr>
              <a:t>Nano a do </a:t>
            </a:r>
            <a:r>
              <a:rPr lang="en-US" sz="1200" dirty="0" err="1" smtClean="0">
                <a:solidFill>
                  <a:srgbClr val="00B050"/>
                </a:solidFill>
              </a:rPr>
              <a:t>laboratoří</a:t>
            </a:r>
            <a:r>
              <a:rPr lang="en-US" sz="1200" dirty="0" smtClean="0">
                <a:solidFill>
                  <a:srgbClr val="00B050"/>
                </a:solidFill>
              </a:rPr>
              <a:t> </a:t>
            </a:r>
            <a:r>
              <a:rPr lang="cs-CZ" sz="1200" dirty="0" smtClean="0">
                <a:solidFill>
                  <a:srgbClr val="00B050"/>
                </a:solidFill>
              </a:rPr>
              <a:t>ÚFM AV ČR</a:t>
            </a:r>
            <a:endParaRPr lang="en-US" sz="1200" dirty="0" smtClean="0">
              <a:solidFill>
                <a:srgbClr val="00B050"/>
              </a:solidFill>
            </a:endParaRPr>
          </a:p>
          <a:p>
            <a:r>
              <a:rPr lang="en-US" sz="1200" dirty="0" err="1" smtClean="0">
                <a:solidFill>
                  <a:srgbClr val="00B050"/>
                </a:solidFill>
              </a:rPr>
              <a:t>Studijní</a:t>
            </a:r>
            <a:r>
              <a:rPr lang="en-US" sz="1200" dirty="0" smtClean="0">
                <a:solidFill>
                  <a:srgbClr val="00B050"/>
                </a:solidFill>
              </a:rPr>
              <a:t> </a:t>
            </a:r>
            <a:r>
              <a:rPr lang="en-US" sz="1200" dirty="0" err="1" smtClean="0">
                <a:solidFill>
                  <a:srgbClr val="00B050"/>
                </a:solidFill>
              </a:rPr>
              <a:t>pobyt</a:t>
            </a:r>
            <a:r>
              <a:rPr lang="en-US" sz="1200" dirty="0" smtClean="0">
                <a:solidFill>
                  <a:srgbClr val="00B050"/>
                </a:solidFill>
              </a:rPr>
              <a:t> v USA v </a:t>
            </a:r>
            <a:r>
              <a:rPr lang="en-US" sz="1200" dirty="0" err="1" smtClean="0">
                <a:solidFill>
                  <a:srgbClr val="00B050"/>
                </a:solidFill>
              </a:rPr>
              <a:t>délce</a:t>
            </a:r>
            <a:r>
              <a:rPr lang="en-US" sz="1200" dirty="0" smtClean="0">
                <a:solidFill>
                  <a:srgbClr val="00B050"/>
                </a:solidFill>
              </a:rPr>
              <a:t> min. 3 </a:t>
            </a:r>
            <a:r>
              <a:rPr lang="en-US" sz="1200" dirty="0" err="1" smtClean="0">
                <a:solidFill>
                  <a:srgbClr val="00B050"/>
                </a:solidFill>
              </a:rPr>
              <a:t>měsíců</a:t>
            </a:r>
            <a:r>
              <a:rPr lang="en-US" sz="1200" dirty="0" smtClean="0">
                <a:solidFill>
                  <a:srgbClr val="00B050"/>
                </a:solidFill>
              </a:rPr>
              <a:t> (</a:t>
            </a:r>
            <a:r>
              <a:rPr lang="en-US" sz="1200" dirty="0" err="1" smtClean="0">
                <a:solidFill>
                  <a:srgbClr val="00B050"/>
                </a:solidFill>
              </a:rPr>
              <a:t>dobrá</a:t>
            </a:r>
            <a:r>
              <a:rPr lang="en-US" sz="1200" dirty="0" smtClean="0">
                <a:solidFill>
                  <a:srgbClr val="00B050"/>
                </a:solidFill>
              </a:rPr>
              <a:t> </a:t>
            </a:r>
            <a:r>
              <a:rPr lang="en-US" sz="1200" dirty="0" err="1" smtClean="0">
                <a:solidFill>
                  <a:srgbClr val="00B050"/>
                </a:solidFill>
              </a:rPr>
              <a:t>znalost</a:t>
            </a:r>
            <a:r>
              <a:rPr lang="en-US" sz="1200" dirty="0" smtClean="0">
                <a:solidFill>
                  <a:srgbClr val="00B050"/>
                </a:solidFill>
              </a:rPr>
              <a:t> </a:t>
            </a:r>
            <a:r>
              <a:rPr lang="en-US" sz="1200" dirty="0" err="1" smtClean="0">
                <a:solidFill>
                  <a:srgbClr val="00B050"/>
                </a:solidFill>
              </a:rPr>
              <a:t>angličtiny</a:t>
            </a:r>
            <a:r>
              <a:rPr lang="en-US" sz="1200" dirty="0" smtClean="0">
                <a:solidFill>
                  <a:srgbClr val="00B050"/>
                </a:solidFill>
              </a:rPr>
              <a:t> </a:t>
            </a:r>
            <a:r>
              <a:rPr lang="en-US" sz="1200" dirty="0" err="1" smtClean="0">
                <a:solidFill>
                  <a:srgbClr val="00B050"/>
                </a:solidFill>
              </a:rPr>
              <a:t>podmínkou</a:t>
            </a:r>
            <a:r>
              <a:rPr lang="en-US" sz="1200" dirty="0" smtClean="0">
                <a:solidFill>
                  <a:srgbClr val="00B050"/>
                </a:solidFill>
              </a:rPr>
              <a:t>)</a:t>
            </a:r>
            <a:endParaRPr lang="en-US" sz="1200" dirty="0">
              <a:solidFill>
                <a:srgbClr val="00B05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0175" y="1008129"/>
            <a:ext cx="3022960" cy="20900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30" y="4572857"/>
            <a:ext cx="2714110" cy="21273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4157" y="3228620"/>
            <a:ext cx="5508978" cy="34716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27675" y="3228620"/>
            <a:ext cx="2226207" cy="18737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2664" y="3098187"/>
            <a:ext cx="1105606" cy="134042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014" y="159037"/>
            <a:ext cx="3194121" cy="65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67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</TotalTime>
  <Words>18</Words>
  <Application>Microsoft Macintosh PowerPoint</Application>
  <PresentationFormat>A4 Paper (210x297 mm)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15.0023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6</cp:revision>
  <dcterms:created xsi:type="dcterms:W3CDTF">2016-12-11T19:12:50Z</dcterms:created>
  <dcterms:modified xsi:type="dcterms:W3CDTF">2016-12-11T20:15:54Z</dcterms:modified>
</cp:coreProperties>
</file>